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99" r:id="rId2"/>
  </p:sldMasterIdLst>
  <p:notesMasterIdLst>
    <p:notesMasterId r:id="rId26"/>
  </p:notesMasterIdLst>
  <p:handoutMasterIdLst>
    <p:handoutMasterId r:id="rId27"/>
  </p:handoutMasterIdLst>
  <p:sldIdLst>
    <p:sldId id="304" r:id="rId3"/>
    <p:sldId id="310" r:id="rId4"/>
    <p:sldId id="314" r:id="rId5"/>
    <p:sldId id="307" r:id="rId6"/>
    <p:sldId id="315" r:id="rId7"/>
    <p:sldId id="312" r:id="rId8"/>
    <p:sldId id="316" r:id="rId9"/>
    <p:sldId id="290" r:id="rId10"/>
    <p:sldId id="317" r:id="rId11"/>
    <p:sldId id="318" r:id="rId12"/>
    <p:sldId id="319" r:id="rId13"/>
    <p:sldId id="321" r:id="rId14"/>
    <p:sldId id="322" r:id="rId15"/>
    <p:sldId id="323" r:id="rId16"/>
    <p:sldId id="334" r:id="rId17"/>
    <p:sldId id="325" r:id="rId18"/>
    <p:sldId id="326" r:id="rId19"/>
    <p:sldId id="337" r:id="rId20"/>
    <p:sldId id="336" r:id="rId21"/>
    <p:sldId id="335" r:id="rId22"/>
    <p:sldId id="338" r:id="rId23"/>
    <p:sldId id="339" r:id="rId24"/>
    <p:sldId id="340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Source Sans Pro" charset="0"/>
        <a:ea typeface="ＭＳ Ｐゴシック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1C01"/>
    <a:srgbClr val="ED8587"/>
    <a:srgbClr val="8C1515"/>
    <a:srgbClr val="D6DDD3"/>
    <a:srgbClr val="EDE8DD"/>
    <a:srgbClr val="C2B7A1"/>
    <a:srgbClr val="918873"/>
    <a:srgbClr val="3C3623"/>
    <a:srgbClr val="D0A760"/>
    <a:srgbClr val="434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79"/>
    <p:restoredTop sz="94631"/>
  </p:normalViewPr>
  <p:slideViewPr>
    <p:cSldViewPr snapToGrid="0" snapToObjects="1">
      <p:cViewPr>
        <p:scale>
          <a:sx n="130" d="100"/>
          <a:sy n="130" d="100"/>
        </p:scale>
        <p:origin x="240" y="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8233D3AF-7857-7D40-A610-A77ECE9BEA0E}" type="datetimeFigureOut">
              <a:rPr lang="en-US" altLang="en-US"/>
              <a:pPr/>
              <a:t>10/13/16</a:t>
            </a:fld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1B26BE88-AC75-0749-84E3-FD7947E6A02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379664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7D4C0DD5-4BC8-AA49-B2E5-815162192803}" type="datetimeFigureOut">
              <a:rPr lang="en-US" altLang="en-US"/>
              <a:pPr/>
              <a:t>10/13/16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5AE6135-5E0F-A640-AEBB-DD2F4CFCF9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681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78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9913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7110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0373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AE6135-5E0F-A640-AEBB-DD2F4CFCF9DF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24469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Relationship Id="rId3" Type="http://schemas.openxmlformats.org/officeDocument/2006/relationships/image" Target="../media/image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792517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0990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599449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 descr="SUSig_White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350" y="4811713"/>
            <a:ext cx="2046288" cy="18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800555"/>
            <a:ext cx="8229600" cy="61847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33"/>
          <p:cNvSpPr>
            <a:spLocks noGrp="1"/>
          </p:cNvSpPr>
          <p:nvPr>
            <p:ph type="body" sz="quarter" idx="18"/>
          </p:nvPr>
        </p:nvSpPr>
        <p:spPr>
          <a:xfrm>
            <a:off x="1603375" y="3599022"/>
            <a:ext cx="6059488" cy="205740"/>
          </a:xfrm>
          <a:prstGeom prst="rect">
            <a:avLst/>
          </a:prstGeom>
        </p:spPr>
        <p:txBody>
          <a:bodyPr wrap="none" anchor="ctr" anchorCtr="1">
            <a:noAutofit/>
          </a:bodyPr>
          <a:lstStyle>
            <a:lvl1pPr algn="ctr">
              <a:buNone/>
              <a:defRPr sz="18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457200" y="2419028"/>
            <a:ext cx="8229600" cy="461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2100" cap="small" spc="300">
                <a:solidFill>
                  <a:srgbClr val="A4001D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38857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9603548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19266"/>
      </p:ext>
    </p:extLst>
  </p:cSld>
  <p:clrMapOvr>
    <a:masterClrMapping/>
  </p:clrMapOvr>
  <p:transition spd="slow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03954E88-94DD-D241-A1D0-173966F7D4FB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809604"/>
      </p:ext>
    </p:extLst>
  </p:cSld>
  <p:clrMapOvr>
    <a:masterClrMapping/>
  </p:clrMapOvr>
  <p:transition spd="slow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13808"/>
      </p:ext>
    </p:extLst>
  </p:cSld>
  <p:clrMapOvr>
    <a:masterClrMapping/>
  </p:clrMapOvr>
  <p:transition spd="slow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709169"/>
      </p:ext>
    </p:extLst>
  </p:cSld>
  <p:clrMapOvr>
    <a:masterClrMapping/>
  </p:clrMapOvr>
  <p:transition spd="slow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409502"/>
      </p:ext>
    </p:extLst>
  </p:cSld>
  <p:clrMapOvr>
    <a:masterClrMapping/>
  </p:clrMapOvr>
  <p:transition spd="slow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807744"/>
            <a:ext cx="9155113" cy="3429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4882755"/>
            <a:ext cx="1817688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9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9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900" cap="all" spc="225">
                <a:solidFill>
                  <a:srgbClr val="A4001D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9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99111491"/>
      </p:ext>
    </p:extLst>
  </p:cSld>
  <p:clrMapOvr>
    <a:masterClrMapping/>
  </p:clrMapOvr>
  <p:transition spd="slow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4807744"/>
            <a:ext cx="9155113" cy="34290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 dirty="0">
              <a:latin typeface="Arial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4882755"/>
            <a:ext cx="1817688" cy="1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9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9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900" cap="all" spc="225">
                <a:solidFill>
                  <a:srgbClr val="A4001D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900"/>
            </a:lvl1pPr>
          </a:lstStyle>
          <a:p>
            <a:pPr lvl="0"/>
            <a:r>
              <a:rPr lang="en-AU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4982496"/>
      </p:ext>
    </p:extLst>
  </p:cSld>
  <p:clrMapOvr>
    <a:masterClrMapping/>
  </p:clrMapOvr>
  <p:transition spd="slow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7" y="359542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9" y="908687"/>
            <a:ext cx="3787775" cy="1823085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9" y="2840613"/>
            <a:ext cx="3781425" cy="1827114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7"/>
            <a:ext cx="3779838" cy="1823085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4249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rgbClr val="8C1515"/>
          </a:solidFill>
          <a:ln w="9525">
            <a:solidFill>
              <a:srgbClr val="8C1515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buNone/>
              <a:defRPr sz="1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5610212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49443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955677" y="908685"/>
            <a:ext cx="7700963" cy="3759042"/>
          </a:xfrm>
        </p:spPr>
        <p:txBody>
          <a:bodyPr/>
          <a:lstStyle>
            <a:lvl2pPr marL="0" indent="0">
              <a:buFont typeface="Arial"/>
              <a:buNone/>
              <a:defRPr baseline="0"/>
            </a:lvl2pPr>
            <a:lvl3pPr marL="344488" indent="0">
              <a:buNone/>
              <a:defRPr/>
            </a:lvl3pPr>
            <a:lvl4pPr marL="687387" indent="0">
              <a:buNone/>
              <a:defRPr/>
            </a:lvl4pPr>
            <a:lvl5pPr marL="1031875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8188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22"/>
          <p:cNvSpPr txBox="1">
            <a:spLocks/>
          </p:cNvSpPr>
          <p:nvPr/>
        </p:nvSpPr>
        <p:spPr>
          <a:xfrm>
            <a:off x="60325" y="7938"/>
            <a:ext cx="457200" cy="457200"/>
          </a:xfrm>
          <a:prstGeom prst="rect">
            <a:avLst/>
          </a:prstGeom>
        </p:spPr>
        <p:txBody>
          <a:bodyPr wrap="none" lIns="45720" tIns="0" rIns="45720" bIns="0" anchor="ctr" anchorCtr="1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fld id="{3FD2CBEE-AB4A-E544-B4DA-3CF5FABFCD63}" type="slidenum">
              <a:rPr lang="en-US" altLang="en-US" sz="1000">
                <a:solidFill>
                  <a:srgbClr val="7F7F7F"/>
                </a:solidFill>
                <a:latin typeface="Arial" charset="0"/>
              </a:rPr>
              <a:pPr algn="ctr" eaLnBrk="1" hangingPunct="1"/>
              <a:t>‹#›</a:t>
            </a:fld>
            <a:endParaRPr lang="en-US" altLang="en-US" sz="1000">
              <a:solidFill>
                <a:srgbClr val="7F7F7F"/>
              </a:solidFill>
              <a:latin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1"/>
          </p:nvPr>
        </p:nvSpPr>
        <p:spPr>
          <a:xfrm>
            <a:off x="4876800" y="908685"/>
            <a:ext cx="3779838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96296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948777" y="908685"/>
            <a:ext cx="7707862" cy="18166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1"/>
          </p:nvPr>
        </p:nvSpPr>
        <p:spPr>
          <a:xfrm>
            <a:off x="949327" y="2841313"/>
            <a:ext cx="7707313" cy="181660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540575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49327" y="908685"/>
            <a:ext cx="3787775" cy="37590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2"/>
          </p:nvPr>
        </p:nvSpPr>
        <p:spPr>
          <a:xfrm>
            <a:off x="4876800" y="2837497"/>
            <a:ext cx="3779838" cy="183023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749663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  <a:prstGeom prst="rect">
            <a:avLst/>
          </a:prstGeom>
        </p:spPr>
        <p:txBody>
          <a:bodyPr/>
          <a:lstStyle>
            <a:lvl1pPr algn="l"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949327" y="908686"/>
            <a:ext cx="3787775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955677" y="2840613"/>
            <a:ext cx="3781425" cy="1827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4876800" y="908686"/>
            <a:ext cx="3779838" cy="1823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3"/>
          </p:nvPr>
        </p:nvSpPr>
        <p:spPr>
          <a:xfrm>
            <a:off x="4876800" y="2840613"/>
            <a:ext cx="3779838" cy="18271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537232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806950"/>
            <a:ext cx="9155113" cy="342900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38100" dist="25401" dir="2700000" algn="br" rotWithShape="0">
              <a:srgbClr val="000000">
                <a:alpha val="59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Source Sans Pro" charset="0"/>
                <a:ea typeface="ＭＳ Ｐゴシック" charset="-128"/>
              </a:defRPr>
            </a:lvl9pPr>
          </a:lstStyle>
          <a:p>
            <a:pPr algn="ctr" eaLnBrk="1" hangingPunct="1"/>
            <a:endParaRPr lang="en-US" altLang="en-US" sz="180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" name="Picture 14" title="Stanford University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450" y="4883150"/>
            <a:ext cx="1546225" cy="18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603377" y="1538765"/>
            <a:ext cx="2954337" cy="925830"/>
          </a:xfrm>
          <a:prstGeom prst="rect">
            <a:avLst/>
          </a:prstGeom>
        </p:spPr>
        <p:txBody>
          <a:bodyPr/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3377" y="2571750"/>
            <a:ext cx="2954337" cy="932975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200" cap="all" spc="300">
                <a:solidFill>
                  <a:srgbClr val="A4001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4665662" y="1535112"/>
            <a:ext cx="1951038" cy="1951038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effectLst>
            <a:outerShdw blurRad="50800" dist="25400" dir="2700000" algn="tl" rotWithShape="0">
              <a:prstClr val="black">
                <a:alpha val="36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none"/>
        </p:style>
        <p:txBody>
          <a:bodyPr/>
          <a:lstStyle>
            <a:lvl1pPr>
              <a:defRPr lang="en-US" sz="1200" dirty="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45784559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theme" Target="../theme/theme2.xml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0.xml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  <a:endParaRPr lang="en-US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D22533FA-EA67-0E41-A8E7-E2FEB681E954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10" name="Rectangle 9"/>
          <p:cNvSpPr/>
          <p:nvPr/>
        </p:nvSpPr>
        <p:spPr>
          <a:xfrm>
            <a:off x="0" y="0"/>
            <a:ext cx="457200" cy="5149850"/>
          </a:xfrm>
          <a:prstGeom prst="rect">
            <a:avLst/>
          </a:prstGeom>
          <a:solidFill>
            <a:srgbClr val="8C1515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Arial"/>
            </a:endParaRPr>
          </a:p>
        </p:txBody>
      </p:sp>
      <p:pic>
        <p:nvPicPr>
          <p:cNvPr id="1030" name="Picture 10" title="Stanford University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114" r:id="rId9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defRPr kern="1200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Placeholder 2"/>
          <p:cNvSpPr>
            <a:spLocks noGrp="1"/>
          </p:cNvSpPr>
          <p:nvPr>
            <p:ph type="title"/>
          </p:nvPr>
        </p:nvSpPr>
        <p:spPr bwMode="auto">
          <a:xfrm>
            <a:off x="949325" y="358775"/>
            <a:ext cx="7707313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949325" y="903288"/>
            <a:ext cx="7707313" cy="376396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09538" y="4811713"/>
            <a:ext cx="846137" cy="27146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898989"/>
                </a:solidFill>
                <a:latin typeface="Arial" charset="0"/>
              </a:defRPr>
            </a:lvl1pPr>
          </a:lstStyle>
          <a:p>
            <a:fld id="{668CDF90-ACC4-CF4A-8F1E-D8298074CB4D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7" name="Rectangle 6"/>
          <p:cNvSpPr/>
          <p:nvPr/>
        </p:nvSpPr>
        <p:spPr>
          <a:xfrm>
            <a:off x="-11113" y="0"/>
            <a:ext cx="9155113" cy="342900"/>
          </a:xfrm>
          <a:prstGeom prst="rect">
            <a:avLst/>
          </a:prstGeom>
          <a:solidFill>
            <a:schemeClr val="bg2"/>
          </a:solidFill>
          <a:ln>
            <a:solidFill>
              <a:srgbClr val="8C151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rgbClr val="8C1515"/>
              </a:solidFill>
              <a:latin typeface="Arial"/>
            </a:endParaRPr>
          </a:p>
        </p:txBody>
      </p:sp>
      <p:pic>
        <p:nvPicPr>
          <p:cNvPr id="5126" name="Picture 10" title="Stanford University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25" y="4856163"/>
            <a:ext cx="1546225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  <p:sldLayoutId id="2147484094" r:id="rId3"/>
    <p:sldLayoutId id="2147484095" r:id="rId4"/>
    <p:sldLayoutId id="2147484096" r:id="rId5"/>
    <p:sldLayoutId id="2147484097" r:id="rId6"/>
    <p:sldLayoutId id="2147484098" r:id="rId7"/>
    <p:sldLayoutId id="2147484099" r:id="rId8"/>
    <p:sldLayoutId id="2147484112" r:id="rId9"/>
    <p:sldLayoutId id="2147484113" r:id="rId10"/>
  </p:sldLayoutIdLst>
  <p:transition spd="slow"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kern="1200">
          <a:solidFill>
            <a:schemeClr val="bg2"/>
          </a:solidFill>
          <a:latin typeface="Arial"/>
          <a:ea typeface="ＭＳ Ｐゴシック" charset="0"/>
          <a:cs typeface="ＭＳ Ｐゴシック" charset="0"/>
        </a:defRPr>
      </a:lvl1pPr>
      <a:lvl2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457200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6pPr>
      <a:lvl7pPr marL="9144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7pPr>
      <a:lvl8pPr marL="13716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8pPr>
      <a:lvl9pPr marL="1828800" algn="l" defTabSz="457200" rtl="0" fontAlgn="base">
        <a:lnSpc>
          <a:spcPct val="85000"/>
        </a:lnSpc>
        <a:spcBef>
          <a:spcPct val="0"/>
        </a:spcBef>
        <a:spcAft>
          <a:spcPct val="0"/>
        </a:spcAft>
        <a:defRPr sz="2400">
          <a:solidFill>
            <a:schemeClr val="bg2"/>
          </a:solidFill>
          <a:latin typeface="Source Sans Pro Semibold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1600" kern="1200" cap="small" spc="20">
          <a:solidFill>
            <a:schemeClr val="tx1"/>
          </a:solidFill>
          <a:latin typeface="Arial"/>
          <a:ea typeface="ＭＳ Ｐゴシック" charset="0"/>
          <a:cs typeface="ＭＳ Ｐゴシック" charset="0"/>
        </a:defRPr>
      </a:lvl1pPr>
      <a:lvl2pPr marL="288925" indent="-2889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charset="2"/>
        <a:buChar char="§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2pPr>
      <a:lvl3pPr marL="569913" indent="-225425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102000"/>
        <a:buFont typeface="Source Sans Pro" charset="0"/>
        <a:buChar char="›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3pPr>
      <a:lvl4pPr marL="914400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Arial" charset="0"/>
        <a:buChar char="•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4pPr>
      <a:lvl5pPr marL="1258888" indent="-227013" algn="l" defTabSz="457200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Source Sans Pro" charset="0"/>
        <a:buChar char="–"/>
        <a:defRPr kern="1200">
          <a:solidFill>
            <a:srgbClr val="595959"/>
          </a:solidFill>
          <a:latin typeface="Arial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7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22.png"/><Relationship Id="rId10" Type="http://schemas.openxmlformats.org/officeDocument/2006/relationships/image" Target="../media/image23.em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eg"/><Relationship Id="rId5" Type="http://schemas.openxmlformats.org/officeDocument/2006/relationships/image" Target="../media/image35.jpg"/><Relationship Id="rId6" Type="http://schemas.openxmlformats.org/officeDocument/2006/relationships/image" Target="../media/image36.jpg"/><Relationship Id="rId7" Type="http://schemas.openxmlformats.org/officeDocument/2006/relationships/image" Target="../media/image37.jpg"/><Relationship Id="rId8" Type="http://schemas.openxmlformats.org/officeDocument/2006/relationships/image" Target="../media/image38.jpg"/><Relationship Id="rId9" Type="http://schemas.openxmlformats.org/officeDocument/2006/relationships/image" Target="../media/image39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4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4" Type="http://schemas.openxmlformats.org/officeDocument/2006/relationships/image" Target="../media/image47.tiff"/><Relationship Id="rId5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4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4.tiff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4.tiff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itle 1"/>
          <p:cNvSpPr>
            <a:spLocks noGrp="1"/>
          </p:cNvSpPr>
          <p:nvPr>
            <p:ph type="ctrTitle"/>
          </p:nvPr>
        </p:nvSpPr>
        <p:spPr>
          <a:xfrm>
            <a:off x="457200" y="1952625"/>
            <a:ext cx="8229600" cy="619125"/>
          </a:xfrm>
        </p:spPr>
        <p:txBody>
          <a:bodyPr/>
          <a:lstStyle/>
          <a:p>
            <a:r>
              <a:rPr lang="en-US" altLang="en-US" sz="3200" b="1" dirty="0" smtClean="0">
                <a:latin typeface="Arial" charset="0"/>
                <a:ea typeface="ＭＳ Ｐゴシック" charset="-128"/>
              </a:rPr>
              <a:t>Real-Time Machine Learning as a way to Optimize Civil and Mechanical Systems</a:t>
            </a:r>
            <a:endParaRPr lang="en-US" altLang="en-US" sz="3200" b="1" dirty="0">
              <a:latin typeface="Arial" charset="0"/>
              <a:ea typeface="ＭＳ Ｐゴシック" charset="-128"/>
            </a:endParaRPr>
          </a:p>
        </p:txBody>
      </p:sp>
      <p:sp>
        <p:nvSpPr>
          <p:cNvPr id="11266" name="Text Placeholder 2"/>
          <p:cNvSpPr>
            <a:spLocks noGrp="1"/>
          </p:cNvSpPr>
          <p:nvPr>
            <p:ph type="body" sz="quarter" idx="18"/>
          </p:nvPr>
        </p:nvSpPr>
        <p:spPr bwMode="auto">
          <a:xfrm>
            <a:off x="1603375" y="3344863"/>
            <a:ext cx="6059488" cy="587375"/>
          </a:xfrm>
        </p:spPr>
        <p:txBody>
          <a:bodyPr numCol="1" compatLnSpc="1">
            <a:prstTxWarp prst="textNoShape">
              <a:avLst/>
            </a:prstTxWarp>
          </a:bodyPr>
          <a:lstStyle/>
          <a:p>
            <a:pPr marL="0" indent="0"/>
            <a:r>
              <a:rPr lang="en-US" altLang="en-US" dirty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Engineering Informatics Group</a:t>
            </a:r>
          </a:p>
          <a:p>
            <a:pPr marL="0" indent="0" eaLnBrk="1" hangingPunct="1"/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14</a:t>
            </a:r>
            <a:r>
              <a:rPr lang="en-US" altLang="en-US" baseline="30000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th</a:t>
            </a:r>
            <a:r>
              <a:rPr lang="en-US" altLang="en-US" dirty="0" smtClean="0">
                <a:solidFill>
                  <a:srgbClr val="595959"/>
                </a:solidFill>
                <a:latin typeface="Arial" charset="0"/>
                <a:ea typeface="ＭＳ Ｐゴシック" charset="-128"/>
              </a:rPr>
              <a:t> October 2016</a:t>
            </a:r>
            <a:endParaRPr lang="en-US" altLang="en-US" dirty="0">
              <a:solidFill>
                <a:srgbClr val="595959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8229600" cy="461963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/>
              <a:t>Max Ferguson</a:t>
            </a:r>
            <a:endParaRPr lang="en-US" sz="20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Anomalies: Overview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21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4411681"/>
            <a:ext cx="6778830" cy="5533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Task: Detect when a sensor return unusual data</a:t>
            </a:r>
            <a:endParaRPr lang="en-US" altLang="en-US" sz="20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0359" r="-181" b="14934"/>
          <a:stretch/>
        </p:blipFill>
        <p:spPr>
          <a:xfrm>
            <a:off x="949325" y="1012722"/>
            <a:ext cx="5854598" cy="3283549"/>
          </a:xfrm>
        </p:spPr>
      </p:pic>
    </p:spTree>
    <p:extLst>
      <p:ext uri="{BB962C8B-B14F-4D97-AF65-F5344CB8AC3E}">
        <p14:creationId xmlns:p14="http://schemas.microsoft.com/office/powerpoint/2010/main" val="10901364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Detecting Anomalies: Strategy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07481" y="2545916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𝑢</m:t>
                          </m:r>
                        </m:sub>
                      </m:sSub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sSub>
                        <m:sSubPr>
                          <m:ctrlP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 </m:t>
                              </m:r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3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3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 …</m:t>
                      </m:r>
                      <m:sSub>
                        <m:sSubPr>
                          <m:ctrlP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00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𝑛</m:t>
                          </m:r>
                        </m:sub>
                      </m:sSub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0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))</m:t>
                      </m:r>
                    </m:oMath>
                  </m:oMathPara>
                </a14:m>
                <a:endParaRPr lang="en-US" altLang="en-US" sz="3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8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07481" y="2545916"/>
                <a:ext cx="7747418" cy="553368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"/>
          <a:stretch/>
        </p:blipFill>
        <p:spPr>
          <a:xfrm>
            <a:off x="4037144" y="3230100"/>
            <a:ext cx="2475011" cy="13332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002" y="1053377"/>
            <a:ext cx="1789619" cy="1353216"/>
          </a:xfrm>
          <a:prstGeom prst="rect">
            <a:avLst/>
          </a:prstGeom>
        </p:spPr>
      </p:pic>
      <p:cxnSp>
        <p:nvCxnSpPr>
          <p:cNvPr id="13" name="Curved Connector 12"/>
          <p:cNvCxnSpPr>
            <a:stCxn id="11" idx="1"/>
          </p:cNvCxnSpPr>
          <p:nvPr/>
        </p:nvCxnSpPr>
        <p:spPr>
          <a:xfrm rot="10800000" flipV="1">
            <a:off x="3411796" y="1729985"/>
            <a:ext cx="399206" cy="807424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0" idx="1"/>
          </p:cNvCxnSpPr>
          <p:nvPr/>
        </p:nvCxnSpPr>
        <p:spPr>
          <a:xfrm rot="10800000">
            <a:off x="3519948" y="3099285"/>
            <a:ext cx="517196" cy="79744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09430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 Detecting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Anomalies: SVM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49325" y="1111434"/>
                <a:ext cx="41318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en-US" altLang="ko-KR" sz="1200" dirty="0">
                    <a:latin typeface="Calibri" panose="020F0502020204030204" pitchFamily="34" charset="0"/>
                  </a:rPr>
                  <a:t>Assume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a:rPr lang="en-US" altLang="ko-KR" sz="1200" b="1">
                            <a:solidFill>
                              <a:srgbClr val="3C45F6"/>
                            </a:solidFill>
                            <a:latin typeface="Cambria Math"/>
                          </a:rPr>
                          <m:t>+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ko-KR" sz="1200" b="1" i="1">
                            <a:latin typeface="Cambria Math"/>
                          </a:rPr>
                          <m:t>𝒙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1200">
                            <a:solidFill>
                              <a:srgbClr val="FF0000"/>
                            </a:solidFill>
                            <a:latin typeface="Cambria Math"/>
                          </a:rPr>
                          <m:t>o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are on the marginal lines </a:t>
                </a: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25" y="1111434"/>
                <a:ext cx="4131840" cy="276999"/>
              </a:xfrm>
              <a:prstGeom prst="rect">
                <a:avLst/>
              </a:prstGeom>
              <a:blipFill rotWithShape="0">
                <a:blip r:embed="rId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949325" y="3327776"/>
            <a:ext cx="48605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Calibri" panose="020F0502020204030204" pitchFamily="34" charset="0"/>
              </a:rPr>
              <a:t>Reduces an optimization problem: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949325" y="2114980"/>
            <a:ext cx="2671001" cy="1014893"/>
            <a:chOff x="468334" y="1175654"/>
            <a:chExt cx="3561334" cy="13531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1323458" y="1175654"/>
                  <a:ext cx="2706210" cy="13531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ko-KR" sz="1200" b="1">
                                    <a:latin typeface="Cambria Math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lang="en-US" altLang="ko-KR" sz="1200" b="1" i="1"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/>
                                  </a:rPr>
                                  <m:t>o</m:t>
                                </m:r>
                              </m:sub>
                            </m:sSub>
                          </m:e>
                        </m:d>
                        <m:r>
                          <a:rPr lang="en-US" altLang="ko-KR" sz="1200" i="1">
                            <a:latin typeface="Cambria Math"/>
                            <a:ea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en-US" altLang="ko-KR" sz="12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en-US" altLang="ko-KR" sz="1200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1−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  <m:r>
                              <a:rPr lang="en-US" altLang="ko-KR" sz="1200" i="1">
                                <a:latin typeface="Cambria Math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1+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e>
                            </m:d>
                          </m:e>
                        </m:d>
                        <m:r>
                          <a:rPr lang="en-US" altLang="ko-KR" sz="1200" i="1">
                            <a:latin typeface="Cambria Math"/>
                            <a:ea typeface="Cambria Math"/>
                          </a:rPr>
                          <m:t>/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ko-KR" sz="1200" b="1" i="1">
                                <a:latin typeface="Cambria Math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</m:e>
                        </m:d>
                      </m:oMath>
                    </m:oMathPara>
                  </a14:m>
                  <a:endParaRPr lang="en-US" altLang="ko-KR" sz="1200" dirty="0">
                    <a:ea typeface="Cambria Math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ko-KR" sz="12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en-US" altLang="ko-KR" sz="1200" i="1">
                                <a:latin typeface="Cambria Math" charset="0"/>
                                <a:ea typeface="Cambria Math"/>
                              </a:rPr>
                            </m:ctrlPr>
                          </m:fPr>
                          <m:num>
                            <m:r>
                              <a:rPr lang="en-US" altLang="ko-KR" sz="1200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num>
                          <m:den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</m:d>
                          </m:den>
                        </m:f>
                      </m:oMath>
                    </m:oMathPara>
                  </a14:m>
                  <a:endParaRPr lang="ko-KR" altLang="en-US" sz="1200" dirty="0"/>
                </a:p>
              </p:txBody>
            </p:sp>
          </mc:Choice>
          <mc:Fallback xmlns="">
            <p:sp>
              <p:nvSpPr>
                <p:cNvPr id="104" name="Rectangle 10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23458" y="1175654"/>
                  <a:ext cx="2644763" cy="132260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Rectangle 8"/>
            <p:cNvSpPr/>
            <p:nvPr/>
          </p:nvSpPr>
          <p:spPr>
            <a:xfrm>
              <a:off x="468334" y="1255258"/>
              <a:ext cx="10460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en-US" altLang="ko-KR" sz="1200" dirty="0">
                  <a:latin typeface="Calibri" panose="020F0502020204030204" pitchFamily="34" charset="0"/>
                </a:rPr>
                <a:t>Width</a:t>
              </a:r>
              <a:endParaRPr lang="ko-KR" altLang="en-US" sz="1200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402882" y="1433930"/>
                <a:ext cx="16128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</a:rPr>
                      <m:t>(+1)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ko-KR" sz="1200" b="1">
                                <a:solidFill>
                                  <a:srgbClr val="3C45F6"/>
                                </a:solidFill>
                                <a:latin typeface="Cambria Math"/>
                              </a:rPr>
                              <m:t>+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/>
                          </a:rPr>
                          <m:t>+</m:t>
                        </m:r>
                        <m:r>
                          <a:rPr lang="en-US" altLang="ko-KR" sz="12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200" i="1">
                        <a:latin typeface="Cambria Math"/>
                      </a:rPr>
                      <m:t>=</m:t>
                    </m:r>
                    <m:r>
                      <a:rPr lang="en-US" altLang="ko-KR" sz="12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882" y="1433930"/>
                <a:ext cx="1612814" cy="276999"/>
              </a:xfrm>
              <a:prstGeom prst="rect">
                <a:avLst/>
              </a:prstGeom>
              <a:blipFill rotWithShape="0"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401579" y="1746391"/>
                <a:ext cx="159838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200" i="1">
                        <a:latin typeface="Cambria Math"/>
                      </a:rPr>
                      <m:t>(−1)</m:t>
                    </m:r>
                  </m:oMath>
                </a14:m>
                <a:r>
                  <a:rPr lang="en-US" altLang="ko-KR" sz="1200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12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ko-KR" sz="1200" b="1" i="1">
                                <a:latin typeface="Cambria Math"/>
                              </a:rPr>
                              <m:t>𝒙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ko-KR" sz="120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o</m:t>
                            </m:r>
                          </m:sub>
                        </m:sSub>
                        <m:r>
                          <a:rPr lang="en-US" altLang="ko-KR" sz="1200" i="1">
                            <a:latin typeface="Cambria Math"/>
                          </a:rPr>
                          <m:t>+</m:t>
                        </m:r>
                        <m:r>
                          <a:rPr lang="en-US" altLang="ko-KR" sz="1200" i="1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altLang="ko-KR" sz="1200" i="1">
                        <a:latin typeface="Cambria Math"/>
                      </a:rPr>
                      <m:t>=</m:t>
                    </m:r>
                    <m:r>
                      <a:rPr lang="en-US" altLang="ko-KR" sz="1200" i="1">
                        <a:latin typeface="Cambria Math"/>
                        <a:ea typeface="Cambria Math"/>
                      </a:rPr>
                      <m:t>1</m:t>
                    </m:r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579" y="1746391"/>
                <a:ext cx="1598386" cy="276999"/>
              </a:xfrm>
              <a:prstGeom prst="rect">
                <a:avLst/>
              </a:prstGeom>
              <a:blipFill rotWithShape="0"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2610432" y="3846962"/>
            <a:ext cx="3355881" cy="787635"/>
            <a:chOff x="4071266" y="3417326"/>
            <a:chExt cx="4474508" cy="1050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4071266" y="3417326"/>
                  <a:ext cx="1430563" cy="59127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ko-KR" sz="1200">
                                    <a:latin typeface="Cambria Math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𝒘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𝑏</m:t>
                                </m:r>
                              </m:lim>
                            </m:limLow>
                          </m:fName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   </m:t>
                            </m:r>
                            <m:f>
                              <m:fPr>
                                <m:ctrlPr>
                                  <a:rPr lang="en-US" altLang="ko-KR" sz="1200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fPr>
                              <m:num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US" altLang="ko-KR" sz="1200" b="1" i="1">
                                    <a:latin typeface="Cambria Math" charset="0"/>
                                    <a:ea typeface="Cambria Math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  <a:ea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  <a:ea typeface="Cambria Math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ko-KR" sz="1200" b="1" i="1">
                                <a:latin typeface="Cambria Math"/>
                                <a:ea typeface="Cambria Math"/>
                              </a:rPr>
                              <m:t>𝒘</m:t>
                            </m:r>
                            <m:r>
                              <m:rPr>
                                <m:nor/>
                              </m:rPr>
                              <a:rPr lang="en-US" altLang="ko-KR" sz="12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func>
                      </m:oMath>
                    </m:oMathPara>
                  </a14:m>
                  <a:endParaRPr lang="en-US" altLang="ko-KR" sz="12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3" name="TextBox 1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1266" y="3417326"/>
                  <a:ext cx="1407437" cy="5604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4077201" y="4066455"/>
                  <a:ext cx="4468573" cy="40105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sz="1200">
                            <a:latin typeface="Cambria Math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/>
                          </a:rPr>
                          <m:t>s</m:t>
                        </m:r>
                        <m:r>
                          <a:rPr lang="en-US" altLang="ko-KR" sz="1200">
                            <a:latin typeface="Cambria Math"/>
                          </a:rPr>
                          <m:t>.</m:t>
                        </m:r>
                        <m:r>
                          <m:rPr>
                            <m:sty m:val="p"/>
                          </m:rPr>
                          <a:rPr lang="en-US" altLang="ko-KR" sz="1200">
                            <a:latin typeface="Cambria Math"/>
                          </a:rPr>
                          <m:t>t</m:t>
                        </m:r>
                        <m:r>
                          <a:rPr lang="en-US" altLang="ko-KR" sz="1200">
                            <a:latin typeface="Cambria Math"/>
                          </a:rPr>
                          <m:t>.    </m:t>
                        </m:r>
                        <m:sSup>
                          <m:sSup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altLang="ko-KR" sz="1200" i="1">
                                <a:latin typeface="Cambria Math"/>
                              </a:rPr>
                              <m:t> 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ko-KR" sz="1200" i="1">
                                <a:latin typeface="Cambria Math"/>
                              </a:rPr>
                              <m:t>(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𝑖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en-US" altLang="ko-KR" sz="12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ko-KR" sz="12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ko-KR" sz="1200" b="1" i="1">
                                    <a:latin typeface="Cambria Math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𝑖</m:t>
                                </m:r>
                                <m:r>
                                  <a:rPr lang="en-US" altLang="ko-KR" sz="1200" i="1">
                                    <a:latin typeface="Cambria Math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en-US" altLang="ko-KR" sz="1200" i="1">
                                <a:latin typeface="Cambria Math"/>
                              </a:rPr>
                              <m:t>+</m:t>
                            </m:r>
                            <m:r>
                              <a:rPr lang="en-US" altLang="ko-KR" sz="1200" i="1">
                                <a:latin typeface="Cambria Math"/>
                              </a:rPr>
                              <m:t>𝑏</m:t>
                            </m:r>
                            <m:r>
                              <m:rPr>
                                <m:nor/>
                              </m:rPr>
                              <a:rPr lang="en-US" altLang="ko-KR" sz="1200" dirty="0">
                                <a:latin typeface="Calibri" panose="020F0502020204030204" pitchFamily="34" charset="0"/>
                              </a:rPr>
                              <m:t> </m:t>
                            </m:r>
                          </m:e>
                        </m:d>
                        <m:r>
                          <a:rPr lang="en-US" altLang="ko-KR" sz="1200" i="1" dirty="0">
                            <a:latin typeface="Cambria Math"/>
                          </a:rPr>
                          <m:t>−1</m:t>
                        </m:r>
                        <m:r>
                          <a:rPr lang="en-US" altLang="ko-KR" sz="1200" i="1" dirty="0">
                            <a:latin typeface="Cambria Math"/>
                            <a:ea typeface="Cambria Math"/>
                          </a:rPr>
                          <m:t>≥</m:t>
                        </m:r>
                        <m:r>
                          <a:rPr lang="en-US" altLang="ko-KR" sz="1200" i="1" dirty="0">
                            <a:latin typeface="Cambria Math"/>
                          </a:rPr>
                          <m:t>0</m:t>
                        </m:r>
                        <m:r>
                          <a:rPr lang="en-US" altLang="ko-KR" sz="1200" i="1">
                            <a:latin typeface="Cambria Math"/>
                          </a:rPr>
                          <m:t>,  </m:t>
                        </m:r>
                        <m:r>
                          <a:rPr lang="en-US" altLang="ko-KR" sz="1200" i="1">
                            <a:latin typeface="Cambria Math"/>
                          </a:rPr>
                          <m:t>𝑖</m:t>
                        </m:r>
                        <m:r>
                          <a:rPr lang="en-US" altLang="ko-KR" sz="1200" i="1">
                            <a:latin typeface="Cambria Math"/>
                          </a:rPr>
                          <m:t>=1, …,</m:t>
                        </m:r>
                        <m:r>
                          <a:rPr lang="en-US" altLang="ko-KR" sz="1200" i="1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ko-KR" altLang="en-US" sz="1200" dirty="0">
                    <a:latin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14" name="Rectangle 1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7200" y="4066455"/>
                  <a:ext cx="4406013" cy="3702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6667" b="-10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/>
          <p:cNvSpPr/>
          <p:nvPr/>
        </p:nvSpPr>
        <p:spPr>
          <a:xfrm>
            <a:off x="2610432" y="3749182"/>
            <a:ext cx="4224213" cy="98384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319137" y="3969738"/>
                <a:ext cx="156617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latin typeface="Calibri" panose="020F0502020204030204" pitchFamily="34" charset="0"/>
                  </a:rPr>
                  <a:t>Primal problem</a:t>
                </a:r>
              </a:p>
              <a:p>
                <a:r>
                  <a:rPr lang="en-US" altLang="ko-KR" sz="1200" dirty="0">
                    <a:latin typeface="Calibri" panose="020F0502020204030204" pitchFamily="34" charset="0"/>
                  </a:rPr>
                  <a:t>To find </a:t>
                </a:r>
                <a14:m>
                  <m:oMath xmlns:m="http://schemas.openxmlformats.org/officeDocument/2006/math">
                    <m:r>
                      <a:rPr lang="en-US" altLang="ko-KR" sz="1200" b="1" i="1">
                        <a:latin typeface="Cambria Math"/>
                      </a:rPr>
                      <m:t>𝒘</m:t>
                    </m:r>
                    <m:r>
                      <a:rPr lang="en-US" altLang="ko-KR" sz="1200" i="1">
                        <a:latin typeface="Cambria Math"/>
                      </a:rPr>
                      <m:t>,</m:t>
                    </m:r>
                    <m:r>
                      <a:rPr lang="en-US" altLang="ko-KR" sz="1200" i="1">
                        <a:latin typeface="Cambria Math"/>
                      </a:rPr>
                      <m:t>𝑏</m:t>
                    </m:r>
                  </m:oMath>
                </a14:m>
                <a:r>
                  <a:rPr lang="en-US" altLang="ko-KR" sz="1200" dirty="0">
                    <a:latin typeface="Calibri" panose="020F050202020403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137" y="3969738"/>
                <a:ext cx="1566174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9068" y="1111434"/>
            <a:ext cx="2241593" cy="205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364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ns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717" y="39328"/>
            <a:ext cx="6607278" cy="495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69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2345531" y="1538289"/>
            <a:ext cx="2215754" cy="926306"/>
          </a:xfrm>
        </p:spPr>
        <p:txBody>
          <a:bodyPr>
            <a:normAutofit fontScale="90000"/>
          </a:bodyPr>
          <a:lstStyle/>
          <a:p>
            <a:r>
              <a:rPr lang="en-US" altLang="en-US" sz="3000" dirty="0">
                <a:latin typeface="Arial" charset="0"/>
                <a:ea typeface="ＭＳ Ｐゴシック" charset="-128"/>
              </a:rPr>
              <a:t>Tool Condition Prediction</a:t>
            </a:r>
            <a:endParaRPr lang="en-US" altLang="en-US" sz="300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345531" y="2571750"/>
            <a:ext cx="2215754" cy="9334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47" y="1616274"/>
            <a:ext cx="1639913" cy="1639913"/>
          </a:xfrm>
          <a:effectLst>
            <a:outerShdw blurRad="101600" dist="254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59437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603" y="699838"/>
            <a:ext cx="2006760" cy="13748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6700" y="2766959"/>
            <a:ext cx="2098990" cy="11806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8" y="709795"/>
            <a:ext cx="2857977" cy="285797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20825" y="4250900"/>
            <a:ext cx="2339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CNC Milling Machine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06876" y="4250900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Google Cloud Platform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783373" y="2094368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 smtClean="0">
                <a:latin typeface="Arial" charset="0"/>
              </a:rPr>
              <a:t>Acceleration/Audio Sensor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43" y="3312463"/>
            <a:ext cx="1270591" cy="952943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7748938" y="1701393"/>
            <a:ext cx="0" cy="37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816564"/>
            <a:ext cx="1297634" cy="973226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>
            <a:off x="7735417" y="2939201"/>
            <a:ext cx="0" cy="373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643" y="2074655"/>
            <a:ext cx="1270591" cy="95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74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Condition Monitoring: Defining Wear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0"/>
          </p:nvPr>
        </p:nvSpPr>
        <p:spPr>
          <a:xfrm>
            <a:off x="1859758" y="960536"/>
            <a:ext cx="5715874" cy="3758803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lvl="1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lvl="1"/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960535"/>
            <a:ext cx="1095254" cy="8214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1898356"/>
            <a:ext cx="1091734" cy="818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89" t="9858" r="406" b="5717"/>
          <a:stretch/>
        </p:blipFill>
        <p:spPr>
          <a:xfrm>
            <a:off x="1851499" y="2833538"/>
            <a:ext cx="1093808" cy="8333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186" y="3831977"/>
            <a:ext cx="1089122" cy="816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4" r="662"/>
          <a:stretch/>
        </p:blipFill>
        <p:spPr>
          <a:xfrm>
            <a:off x="4945283" y="3820394"/>
            <a:ext cx="1041722" cy="8248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9"/>
          <a:stretch/>
        </p:blipFill>
        <p:spPr>
          <a:xfrm>
            <a:off x="4929263" y="2839937"/>
            <a:ext cx="1057742" cy="81876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79"/>
          <a:stretch/>
        </p:blipFill>
        <p:spPr>
          <a:xfrm>
            <a:off x="4911901" y="1873325"/>
            <a:ext cx="1075104" cy="84061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5473" y="954694"/>
            <a:ext cx="1064698" cy="7985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055614" y="960535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055614" y="1910328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55614" y="2839936"/>
            <a:ext cx="813227" cy="813227"/>
          </a:xfrm>
          <a:prstGeom prst="rect">
            <a:avLst/>
          </a:prstGeom>
          <a:solidFill>
            <a:srgbClr val="92D05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55614" y="3831977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223653" y="939991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223653" y="1869598"/>
            <a:ext cx="813227" cy="813227"/>
          </a:xfrm>
          <a:prstGeom prst="rect">
            <a:avLst/>
          </a:prstGeom>
          <a:solidFill>
            <a:srgbClr val="F2A047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223653" y="2816626"/>
            <a:ext cx="813227" cy="813227"/>
          </a:xfrm>
          <a:prstGeom prst="rect">
            <a:avLst/>
          </a:prstGeom>
          <a:solidFill>
            <a:srgbClr val="B24324"/>
          </a:solidFill>
          <a:ln>
            <a:solidFill>
              <a:srgbClr val="B2432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223653" y="3820360"/>
            <a:ext cx="813227" cy="813227"/>
          </a:xfrm>
          <a:prstGeom prst="rect">
            <a:avLst/>
          </a:prstGeom>
          <a:solidFill>
            <a:srgbClr val="B24324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148045" y="1194024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10%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148842" y="21438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20%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177928" y="30734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30%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158052" y="407125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40%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349421" y="118083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349420" y="213463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60%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339111" y="3073425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80%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281402" y="407125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100</a:t>
            </a:r>
            <a:r>
              <a:rPr lang="en-US" dirty="0"/>
              <a:t>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598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Condition Monitoring: Collecting Data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1027432" y="1141215"/>
            <a:ext cx="2840831" cy="3607766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Vibration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1000 Hz Sample Rate</a:t>
            </a: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3 Axis</a:t>
            </a: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800601" y="1131383"/>
            <a:ext cx="2834879" cy="3607767"/>
          </a:xfrm>
        </p:spPr>
        <p:txBody>
          <a:bodyPr>
            <a:noAutofit/>
          </a:bodyPr>
          <a:lstStyle/>
          <a:p>
            <a:pPr marL="0" indent="0"/>
            <a:r>
              <a:rPr lang="en-US" altLang="en-US" dirty="0" smtClean="0">
                <a:latin typeface="Arial" charset="0"/>
                <a:ea typeface="ＭＳ Ｐゴシック" charset="-128"/>
              </a:rPr>
              <a:t>Acoustic Data</a:t>
            </a: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 smtClean="0">
              <a:latin typeface="Arial" charset="0"/>
              <a:ea typeface="ＭＳ Ｐゴシック" charset="-128"/>
            </a:endParaRPr>
          </a:p>
          <a:p>
            <a:pPr marL="0" indent="0"/>
            <a:endParaRPr lang="en-US" altLang="en-US" dirty="0">
              <a:latin typeface="Arial" charset="0"/>
              <a:ea typeface="ＭＳ Ｐゴシック" charset="-128"/>
            </a:endParaRP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>
                <a:latin typeface="Arial" charset="0"/>
                <a:ea typeface="ＭＳ Ｐゴシック" charset="-128"/>
              </a:rPr>
              <a:t>8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000 Hz Sample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Rate</a:t>
            </a:r>
          </a:p>
          <a:p>
            <a:pPr marL="214313" indent="-214313">
              <a:buFont typeface="Wingdings" charset="2"/>
              <a:buChar char="§"/>
            </a:pPr>
            <a:r>
              <a:rPr lang="en-US" altLang="en-US" dirty="0" smtClean="0">
                <a:latin typeface="Arial" charset="0"/>
                <a:ea typeface="ＭＳ Ｐゴシック" charset="-128"/>
              </a:rPr>
              <a:t>Single Channel</a:t>
            </a:r>
            <a:endParaRPr lang="en-US" altLang="en-US" dirty="0" smtClean="0">
              <a:latin typeface="Arial" charset="0"/>
              <a:ea typeface="ＭＳ Ｐゴシック" charset="-128"/>
            </a:endParaRPr>
          </a:p>
        </p:txBody>
      </p:sp>
      <p:pic>
        <p:nvPicPr>
          <p:cNvPr id="16390" name="Picture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1" y="1624012"/>
            <a:ext cx="2508647" cy="1634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75" y="1472015"/>
            <a:ext cx="2919279" cy="218945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1" y="1483640"/>
            <a:ext cx="2919278" cy="2189459"/>
          </a:xfrm>
          <a:prstGeom prst="rect">
            <a:avLst/>
          </a:prstGeom>
          <a:ln w="3175" cmpd="sng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927704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" y="1376516"/>
            <a:ext cx="5740419" cy="32289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Condition Monitoring: Collecting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29" y="3515766"/>
            <a:ext cx="1095254" cy="8214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909187" y="2957370"/>
            <a:ext cx="1213341" cy="0"/>
          </a:xfrm>
          <a:prstGeom prst="line">
            <a:avLst/>
          </a:prstGeom>
          <a:ln w="19050">
            <a:solidFill>
              <a:srgbClr val="CE1C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07508" y="3671824"/>
            <a:ext cx="108552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1" y="2520620"/>
            <a:ext cx="1089122" cy="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3705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6" y="1376516"/>
            <a:ext cx="5740419" cy="32289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Condition Monitoring: Collecting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029" y="3515766"/>
            <a:ext cx="1095254" cy="8214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230762" y="2937706"/>
            <a:ext cx="1891763" cy="0"/>
          </a:xfrm>
          <a:prstGeom prst="line">
            <a:avLst/>
          </a:prstGeom>
          <a:ln w="19050">
            <a:solidFill>
              <a:srgbClr val="CE1C0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6007510" y="3760314"/>
            <a:ext cx="1085521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2861" y="2520620"/>
            <a:ext cx="1089122" cy="8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448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latin typeface="Arial" charset="0"/>
                <a:ea typeface="ＭＳ Ｐゴシック" charset="-128"/>
              </a:rPr>
              <a:t>Contents	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1169153"/>
            <a:ext cx="7700963" cy="5011737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Overview</a:t>
            </a:r>
            <a:endParaRPr lang="en-US" altLang="en-US" sz="24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Bridge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Modelling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Machine Learning for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Manufacturing</a:t>
            </a:r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Storing Machine Learning </a:t>
            </a: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Models</a:t>
            </a:r>
            <a:endParaRPr lang="en-US" altLang="en-US" sz="2400" dirty="0">
              <a:latin typeface="Arial" charset="0"/>
              <a:ea typeface="ＭＳ Ｐゴシック" charset="-128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altLang="en-US" sz="2400" dirty="0" smtClean="0">
                <a:latin typeface="Arial" charset="0"/>
                <a:ea typeface="ＭＳ Ｐゴシック" charset="-128"/>
              </a:rPr>
              <a:t>Looking to the Future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948776" y="359541"/>
            <a:ext cx="7707862" cy="488024"/>
          </a:xfrm>
        </p:spPr>
        <p:txBody>
          <a:bodyPr/>
          <a:lstStyle/>
          <a:p>
            <a:r>
              <a:rPr lang="en-US" dirty="0" smtClean="0"/>
              <a:t>Tool Condition Monitoring: Predictions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292" y="989079"/>
            <a:ext cx="6198829" cy="368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673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117832" y="957847"/>
            <a:ext cx="7700963" cy="3759042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Real-time learning for bridge model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Prediction of traffic load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Predicting Milling Energy Consumption</a:t>
            </a:r>
          </a:p>
          <a:p>
            <a:pPr>
              <a:lnSpc>
                <a:spcPct val="300000"/>
              </a:lnSpc>
              <a:buFont typeface="Arial" charset="0"/>
              <a:buChar char="•"/>
            </a:pPr>
            <a:r>
              <a:rPr lang="en-US" dirty="0" smtClean="0"/>
              <a:t>Sharing and Distributing Models</a:t>
            </a:r>
          </a:p>
          <a:p>
            <a:pPr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2265" b="15598"/>
          <a:stretch/>
        </p:blipFill>
        <p:spPr>
          <a:xfrm>
            <a:off x="948776" y="1179871"/>
            <a:ext cx="1344807" cy="7275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0" t="23975" r="17564" b="6967"/>
          <a:stretch/>
        </p:blipFill>
        <p:spPr>
          <a:xfrm>
            <a:off x="948775" y="2031122"/>
            <a:ext cx="1344808" cy="825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2620" t="3335" r="4632" b="3249"/>
          <a:stretch/>
        </p:blipFill>
        <p:spPr>
          <a:xfrm>
            <a:off x="948776" y="2980696"/>
            <a:ext cx="1339920" cy="7260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7" y="3831946"/>
            <a:ext cx="1346200" cy="7239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2324456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97009" y="2296492"/>
            <a:ext cx="7707862" cy="488024"/>
          </a:xfrm>
        </p:spPr>
        <p:txBody>
          <a:bodyPr/>
          <a:lstStyle/>
          <a:p>
            <a:r>
              <a:rPr lang="en-US" sz="4000" dirty="0" smtClean="0"/>
              <a:t>Questions?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224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118" b="2504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997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>
                <a:latin typeface="Arial" charset="0"/>
                <a:ea typeface="ＭＳ Ｐゴシック" charset="-128"/>
              </a:rPr>
              <a:t>Introduction: </a:t>
            </a:r>
            <a:r>
              <a:rPr lang="en-US" altLang="en-US" dirty="0">
                <a:latin typeface="Arial" charset="0"/>
                <a:ea typeface="ＭＳ Ｐゴシック" charset="-128"/>
              </a:rPr>
              <a:t>Bridge Acceleration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949325" y="3943680"/>
            <a:ext cx="7747418" cy="553368"/>
          </a:xfrm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/>
          <a:p>
            <a:pPr lvl="1"/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How do we predict the acceleration at the midpoint?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473" r="440" b="21656"/>
          <a:stretch/>
        </p:blipFill>
        <p:spPr>
          <a:xfrm>
            <a:off x="1814901" y="969215"/>
            <a:ext cx="5938450" cy="28125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85634" y="4428139"/>
            <a:ext cx="31398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en-US" dirty="0">
                <a:latin typeface="Arial" charset="0"/>
              </a:rPr>
              <a:t>(under traffic load)</a:t>
            </a:r>
          </a:p>
        </p:txBody>
      </p:sp>
    </p:spTree>
    <p:extLst>
      <p:ext uri="{BB962C8B-B14F-4D97-AF65-F5344CB8AC3E}">
        <p14:creationId xmlns:p14="http://schemas.microsoft.com/office/powerpoint/2010/main" val="1400290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Introduction: Simplified system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19772" y="4026617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36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𝑚𝑎𝑥</m:t>
                          </m:r>
                        </m:sub>
                      </m:sSub>
                      <m:r>
                        <a:rPr lang="el-GR" altLang="en-US" sz="360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19772" y="4026617"/>
                <a:ext cx="7747418" cy="553368"/>
              </a:xfrm>
              <a:blipFill rotWithShape="0">
                <a:blip r:embed="rId3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969215"/>
            <a:ext cx="2582523" cy="193689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159" y="969215"/>
            <a:ext cx="3227693" cy="244061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998871" y="3543515"/>
            <a:ext cx="0" cy="483102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Introduction: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Finite Element Approach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176922" y="4026617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36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𝑓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𝐸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𝑐𝑜𝑛𝑐𝑟𝑒𝑡𝑒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𝐼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𝑏𝑒𝑎𝑚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36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3600" b="0" i="1" smtClean="0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)…)</m:t>
                      </m:r>
                    </m:oMath>
                  </m:oMathPara>
                </a14:m>
                <a:endParaRPr lang="en-US" altLang="en-US" sz="3600" dirty="0" smtClean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6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176922" y="4026617"/>
                <a:ext cx="7747418" cy="553368"/>
              </a:xfrm>
              <a:blipFill rotWithShape="0">
                <a:blip r:embed="rId3"/>
                <a:stretch>
                  <a:fillRect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969215"/>
            <a:ext cx="2582523" cy="1936892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2998871" y="3543515"/>
            <a:ext cx="0" cy="483102"/>
          </a:xfrm>
          <a:prstGeom prst="straightConnector1">
            <a:avLst/>
          </a:prstGeom>
          <a:ln w="26424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72" y="933744"/>
            <a:ext cx="3981920" cy="252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937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latin typeface="Arial" charset="0"/>
                <a:ea typeface="ＭＳ Ｐゴシック" charset="-128"/>
              </a:rPr>
              <a:t>Introduction: Problems with Classical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Approach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7" name="Content Placeholder 4"/>
          <p:cNvSpPr>
            <a:spLocks noGrp="1"/>
          </p:cNvSpPr>
          <p:nvPr>
            <p:ph sz="quarter" idx="10"/>
          </p:nvPr>
        </p:nvSpPr>
        <p:spPr>
          <a:xfrm>
            <a:off x="3921752" y="1363409"/>
            <a:ext cx="6399741" cy="457109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Complicated Sections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07" b="14058"/>
          <a:stretch/>
        </p:blipFill>
        <p:spPr>
          <a:xfrm>
            <a:off x="949325" y="2423935"/>
            <a:ext cx="2365376" cy="10385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9950"/>
          <a:stretch/>
        </p:blipFill>
        <p:spPr>
          <a:xfrm>
            <a:off x="949324" y="3653909"/>
            <a:ext cx="2365375" cy="1241941"/>
          </a:xfrm>
          <a:prstGeom prst="rect">
            <a:avLst/>
          </a:prstGeom>
        </p:spPr>
      </p:pic>
      <p:sp>
        <p:nvSpPr>
          <p:cNvPr id="8" name="Content Placeholder 4"/>
          <p:cNvSpPr txBox="1">
            <a:spLocks/>
          </p:cNvSpPr>
          <p:nvPr/>
        </p:nvSpPr>
        <p:spPr>
          <a:xfrm>
            <a:off x="3921751" y="2371742"/>
            <a:ext cx="6399741" cy="457109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 defTabSz="9144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Material Degradation</a:t>
            </a:r>
          </a:p>
          <a:p>
            <a:pPr marL="0" lvl="1" indent="0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Section Loss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ontent Placeholder 4"/>
          <p:cNvSpPr txBox="1">
            <a:spLocks/>
          </p:cNvSpPr>
          <p:nvPr/>
        </p:nvSpPr>
        <p:spPr>
          <a:xfrm>
            <a:off x="3921751" y="4009976"/>
            <a:ext cx="6399741" cy="457109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defRPr kern="1200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defTabSz="91440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en-US" sz="24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In Situ tests are difficult</a:t>
            </a:r>
            <a:endParaRPr lang="en-US" altLang="en-US" sz="2400" dirty="0" smtClean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8" b="7141"/>
          <a:stretch/>
        </p:blipFill>
        <p:spPr>
          <a:xfrm>
            <a:off x="949325" y="970172"/>
            <a:ext cx="2365375" cy="1331316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latin typeface="Arial" charset="0"/>
                <a:ea typeface="ＭＳ Ｐゴシック" charset="-128"/>
              </a:rPr>
              <a:t> Machine Learning: Learning Parameters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Content Placeholder 4"/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-135545" y="3760878"/>
                <a:ext cx="7747418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𝑥</m:t>
                          </m:r>
                        </m:e>
                      </m:acc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)=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𝑓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accPr>
                            <m:e>
                              <m:r>
                                <a:rPr lang="en-US" altLang="en-US" sz="2000" b="1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𝜽</m:t>
                              </m:r>
                            </m:e>
                          </m:acc>
                        </m:sub>
                      </m:sSub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𝑝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d>
                        <m:d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d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𝑡</m:t>
                          </m:r>
                        </m:e>
                      </m:d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,</m:t>
                      </m:r>
                      <m:sSub>
                        <m:sSub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bPr>
                        <m:e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 </m:t>
                          </m:r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𝑐𝑎𝑟</m:t>
                          </m:r>
                        </m:sub>
                      </m:sSub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(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𝑡</m:t>
                      </m:r>
                      <m:r>
                        <a:rPr lang="en-US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))</m:t>
                      </m:r>
                    </m:oMath>
                  </m:oMathPara>
                </a14:m>
                <a:endParaRPr lang="en-US" altLang="en-US" sz="2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30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-135545" y="3760878"/>
                <a:ext cx="7747418" cy="553368"/>
              </a:xfrm>
              <a:blipFill rotWithShape="0">
                <a:blip r:embed="rId3"/>
                <a:stretch>
                  <a:fillRect t="-70330" b="-63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Content Placeholder 4"/>
              <p:cNvSpPr>
                <a:spLocks noGrp="1"/>
              </p:cNvSpPr>
              <p:nvPr>
                <p:ph sz="quarter" idx="11"/>
              </p:nvPr>
            </p:nvSpPr>
            <p:spPr>
              <a:xfrm>
                <a:off x="958034" y="4205055"/>
                <a:ext cx="6721162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accPr>
                        <m:e>
                          <m:r>
                            <a:rPr lang="en-US" altLang="en-US" sz="2000" b="1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𝜽</m:t>
                          </m:r>
                        </m:e>
                      </m:acc>
                      <m:r>
                        <a:rPr lang="el-GR" altLang="en-US" sz="2000" i="1">
                          <a:solidFill>
                            <a:schemeClr val="tx1"/>
                          </a:solidFill>
                          <a:latin typeface="Cambria Math" charset="0"/>
                          <a:ea typeface="ＭＳ Ｐゴシック" charset="-128"/>
                        </a:rPr>
                        <m:t>=</m:t>
                      </m:r>
                      <m:sSup>
                        <m:sSupPr>
                          <m:ctrlP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𝑚𝑖𝑑𝑝𝑜𝑖𝑛𝑡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  <m:sSub>
                                <m:sSubPr>
                                  <m:ctrlP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en-US" sz="2000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ＭＳ Ｐゴシック" charset="-128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en-US" sz="2000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ＭＳ Ｐゴシック" charset="-128"/>
                                </a:rPr>
                                <m:t>,…</m:t>
                              </m:r>
                            </m:e>
                          </m:d>
                        </m:e>
                        <m:sup>
                          <m:r>
                            <a:rPr lang="en-US" altLang="en-US" sz="2000" i="1">
                              <a:solidFill>
                                <a:schemeClr val="tx1"/>
                              </a:solidFill>
                              <a:latin typeface="Cambria Math" charset="0"/>
                              <a:ea typeface="ＭＳ Ｐゴシック" charset="-128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en-US" sz="2000" dirty="0">
                  <a:solidFill>
                    <a:schemeClr val="tx1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31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1"/>
              </p:nvPr>
            </p:nvSpPr>
            <p:spPr>
              <a:xfrm>
                <a:off x="958034" y="4205055"/>
                <a:ext cx="6721162" cy="553368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ontent Placeholder 4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2948692" y="3335327"/>
                <a:ext cx="1349457" cy="553368"/>
              </a:xfrm>
            </p:spPr>
            <p:txBody>
              <a:bodyPr wrap="square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lvl="1" indent="0" defTabSz="914400" fontAlgn="auto">
                  <a:spcBef>
                    <a:spcPts val="0"/>
                  </a:spcBef>
                  <a:spcAft>
                    <a:spcPts val="0"/>
                  </a:spcAft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i="1">
                          <a:solidFill>
                            <a:srgbClr val="8C1515"/>
                          </a:solidFill>
                          <a:latin typeface="Cambria Math" charset="0"/>
                          <a:ea typeface="ＭＳ Ｐゴシック" charset="-128"/>
                        </a:rPr>
                        <m:t>𝐿𝑒𝑎𝑟𝑛</m:t>
                      </m:r>
                    </m:oMath>
                  </m:oMathPara>
                </a14:m>
                <a:endParaRPr lang="en-US" altLang="en-US" dirty="0">
                  <a:solidFill>
                    <a:srgbClr val="C00000"/>
                  </a:solidFill>
                  <a:latin typeface="Arial" charset="0"/>
                  <a:ea typeface="ＭＳ Ｐゴシック" charset="-128"/>
                </a:endParaRPr>
              </a:p>
            </p:txBody>
          </p:sp>
        </mc:Choice>
        <mc:Fallback>
          <p:sp>
            <p:nvSpPr>
              <p:cNvPr id="19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2948692" y="3335327"/>
                <a:ext cx="1349457" cy="553368"/>
              </a:xfr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494" y="1042064"/>
            <a:ext cx="2239153" cy="1679365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3174001" y="3277776"/>
            <a:ext cx="0" cy="483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6528017" y="1753117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680417" y="1749261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836673" y="1731899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6989073" y="1716468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7133755" y="1710685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313164" y="1693319"/>
            <a:ext cx="83326" cy="83326"/>
          </a:xfrm>
          <a:prstGeom prst="ellipse">
            <a:avLst/>
          </a:prstGeom>
          <a:noFill/>
          <a:ln>
            <a:solidFill>
              <a:srgbClr val="ED8587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8"/>
          <a:stretch/>
        </p:blipFill>
        <p:spPr>
          <a:xfrm>
            <a:off x="843185" y="806764"/>
            <a:ext cx="4604584" cy="24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263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Arial" charset="0"/>
                <a:ea typeface="ＭＳ Ｐゴシック" charset="-128"/>
              </a:rPr>
              <a:t> Machine Learning: </a:t>
            </a:r>
            <a:r>
              <a:rPr lang="en-US" altLang="en-US" dirty="0" smtClean="0">
                <a:latin typeface="Arial" charset="0"/>
                <a:ea typeface="ＭＳ Ｐゴシック" charset="-128"/>
              </a:rPr>
              <a:t>Advantages</a:t>
            </a:r>
            <a:endParaRPr lang="en-US" altLang="en-US" dirty="0">
              <a:latin typeface="Arial" charset="0"/>
              <a:ea typeface="ＭＳ Ｐゴシック" charset="-128"/>
            </a:endParaRPr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929661" y="1179182"/>
            <a:ext cx="9263145" cy="5011737"/>
          </a:xfrm>
          <a:prstGeom prst="rect">
            <a:avLst/>
          </a:prstGeom>
        </p:spPr>
        <p:txBody>
          <a:bodyPr vert="horz" wrap="square" lIns="0" tIns="45720" rIns="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defRPr sz="1600" kern="1200" cap="small" spc="20">
                <a:solidFill>
                  <a:schemeClr val="tx1"/>
                </a:solidFill>
                <a:latin typeface="Arial"/>
                <a:ea typeface="ＭＳ Ｐゴシック" charset="0"/>
                <a:cs typeface="ＭＳ Ｐゴシック" charset="0"/>
              </a:defRPr>
            </a:lvl1pPr>
            <a:lvl2pPr marL="288925" indent="-2889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2"/>
              <a:buChar char="§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2pPr>
            <a:lvl3pPr marL="569913" indent="-225425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2000"/>
              <a:buFont typeface="Source Sans Pro" charset="0"/>
              <a:buChar char="›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3pPr>
            <a:lvl4pPr marL="914400" indent="-2270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Arial" charset="0"/>
              <a:buChar char="•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4pPr>
            <a:lvl5pPr marL="1258888" indent="-227013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Source Sans Pro" charset="0"/>
              <a:buChar char="–"/>
              <a:defRPr kern="1200">
                <a:solidFill>
                  <a:srgbClr val="595959"/>
                </a:solidFill>
                <a:latin typeface="Arial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Advantages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Do not need to make assumptions about system properties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Predictions can be very accurate (&lt; %3 Error)</a:t>
            </a:r>
          </a:p>
          <a:p>
            <a:pPr lvl="1"/>
            <a:endParaRPr lang="en-US" altLang="en-US" sz="2000" dirty="0" smtClean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  <a:p>
            <a:pPr lvl="1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Disadvantages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Collecting training data is hard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Some parameters (E,I) are difficult to infer</a:t>
            </a:r>
          </a:p>
          <a:p>
            <a:pPr lvl="2"/>
            <a:r>
              <a:rPr lang="en-US" altLang="en-US" sz="2000" dirty="0" smtClean="0">
                <a:solidFill>
                  <a:schemeClr val="tx1"/>
                </a:solidFill>
                <a:latin typeface="Arial" charset="0"/>
                <a:ea typeface="ＭＳ Ｐゴシック" charset="-128"/>
              </a:rPr>
              <a:t>Physical meaning of parameters is lost</a:t>
            </a:r>
            <a:endParaRPr lang="en-US" altLang="en-US" sz="2000" dirty="0">
              <a:solidFill>
                <a:schemeClr val="tx1"/>
              </a:solidFill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>
          <a:xfrm>
            <a:off x="1804738" y="2009776"/>
            <a:ext cx="2756548" cy="926306"/>
          </a:xfrm>
        </p:spPr>
        <p:txBody>
          <a:bodyPr/>
          <a:lstStyle/>
          <a:p>
            <a:r>
              <a:rPr lang="en-US" altLang="en-US" sz="2850" dirty="0">
                <a:latin typeface="Arial" charset="0"/>
                <a:ea typeface="ＭＳ Ｐゴシック" charset="-128"/>
              </a:rPr>
              <a:t>Detecting Acceleration Anomalies</a:t>
            </a:r>
            <a:endParaRPr lang="en-US" altLang="en-US" sz="2850" dirty="0">
              <a:latin typeface="Arial" charset="0"/>
              <a:ea typeface="ＭＳ Ｐゴシック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2345531" y="2936081"/>
            <a:ext cx="2215754" cy="93345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Real-Time Machine Learning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8" r="12508"/>
          <a:stretch>
            <a:fillRect/>
          </a:stretch>
        </p:blipFill>
        <p:spPr>
          <a:xfrm>
            <a:off x="4642246" y="1655426"/>
            <a:ext cx="1783080" cy="1715679"/>
          </a:xfrm>
        </p:spPr>
      </p:pic>
    </p:spTree>
    <p:extLst>
      <p:ext uri="{BB962C8B-B14F-4D97-AF65-F5344CB8AC3E}">
        <p14:creationId xmlns:p14="http://schemas.microsoft.com/office/powerpoint/2010/main" val="700590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SU_Template_TopBar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Stanford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SU_Preso_16x9_v7</Template>
  <TotalTime>202</TotalTime>
  <Words>294</Words>
  <Application>Microsoft Macintosh PowerPoint</Application>
  <PresentationFormat>On-screen Show (16:9)</PresentationFormat>
  <Paragraphs>106</Paragraphs>
  <Slides>23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Source Sans Pro</vt:lpstr>
      <vt:lpstr>ＭＳ Ｐゴシック</vt:lpstr>
      <vt:lpstr>Arial</vt:lpstr>
      <vt:lpstr>Wingdings</vt:lpstr>
      <vt:lpstr>Calibri</vt:lpstr>
      <vt:lpstr>SU_Preso_16x9_v6</vt:lpstr>
      <vt:lpstr>SU_Template_TopBar</vt:lpstr>
      <vt:lpstr>Real-Time Machine Learning as a way to Optimize Civil and Mechanical Systems</vt:lpstr>
      <vt:lpstr>Contents </vt:lpstr>
      <vt:lpstr>Introduction: Bridge Acceleration</vt:lpstr>
      <vt:lpstr>Introduction: Simplified system</vt:lpstr>
      <vt:lpstr>Introduction: Finite Element Approach</vt:lpstr>
      <vt:lpstr>Introduction: Problems with Classical Approach</vt:lpstr>
      <vt:lpstr> Machine Learning: Learning Parameters</vt:lpstr>
      <vt:lpstr> Machine Learning: Advantages</vt:lpstr>
      <vt:lpstr>Detecting Acceleration Anomalies</vt:lpstr>
      <vt:lpstr>Detecting Anomalies: Overview</vt:lpstr>
      <vt:lpstr>Detecting Anomalies: Strategy</vt:lpstr>
      <vt:lpstr> Detecting Anomalies: SVM</vt:lpstr>
      <vt:lpstr>PowerPoint Presentation</vt:lpstr>
      <vt:lpstr>Tool Condition Prediction</vt:lpstr>
      <vt:lpstr>PowerPoint Presentation</vt:lpstr>
      <vt:lpstr>Tool Condition Monitoring: Defining Wear</vt:lpstr>
      <vt:lpstr>Tool Condition Monitoring: Collecting Data</vt:lpstr>
      <vt:lpstr>Tool Condition Monitoring: Collecting Data</vt:lpstr>
      <vt:lpstr>Tool Condition Monitoring: Collecting Data</vt:lpstr>
      <vt:lpstr>Tool Condition Monitoring: Predictions</vt:lpstr>
      <vt:lpstr>Future work</vt:lpstr>
      <vt:lpstr>Questions?</vt:lpstr>
      <vt:lpstr>PowerPoint Presentation</vt:lpstr>
    </vt:vector>
  </TitlesOfParts>
  <Company/>
  <LinksUpToDate>false</LinksUpToDate>
  <SharedDoc>false</SharedDoc>
  <HyperlinkBase/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Guidelines</dc:title>
  <dc:creator>Max Ferguson</dc:creator>
  <dc:description>2012 PowerPoint template redesign</dc:description>
  <cp:lastModifiedBy>Max Ferguson</cp:lastModifiedBy>
  <cp:revision>14</cp:revision>
  <dcterms:created xsi:type="dcterms:W3CDTF">2016-10-14T02:56:05Z</dcterms:created>
  <dcterms:modified xsi:type="dcterms:W3CDTF">2016-10-14T06:18:42Z</dcterms:modified>
</cp:coreProperties>
</file>